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</p:sldIdLst>
  <p:sldSz cx="6858000" cy="9906000" type="A4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33CC"/>
    <a:srgbClr val="3333FF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085" autoAdjust="0"/>
    <p:restoredTop sz="94660"/>
  </p:normalViewPr>
  <p:slideViewPr>
    <p:cSldViewPr snapToGrid="0">
      <p:cViewPr>
        <p:scale>
          <a:sx n="178" d="100"/>
          <a:sy n="178" d="100"/>
        </p:scale>
        <p:origin x="-534" y="15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85513818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128501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90082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43827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8183053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6342770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8938776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7047878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5532948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4608485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715984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E8F4E8-C1EE-44E3-9F39-FDB18AC823FD}" type="datetimeFigureOut">
              <a:rPr lang="es-AR" smtClean="0"/>
              <a:t>8/5/2026</a:t>
            </a:fld>
            <a:endParaRPr lang="es-A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4CBD51-0790-4E56-8CBC-E5DFD6CEC449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56814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.png"/><Relationship Id="rId3" Type="http://schemas.openxmlformats.org/officeDocument/2006/relationships/image" Target="../media/image2.png"/><Relationship Id="rId7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isa.com.ar/division-andamios/" TargetMode="External"/><Relationship Id="rId4" Type="http://schemas.openxmlformats.org/officeDocument/2006/relationships/hyperlink" Target="mailto:ingenier&#237;a@misa.com.ar" TargetMode="External"/><Relationship Id="rId9" Type="http://schemas.openxmlformats.org/officeDocument/2006/relationships/image" Target="../media/image6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2.png"/><Relationship Id="rId7" Type="http://schemas.openxmlformats.org/officeDocument/2006/relationships/image" Target="../media/image7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11" Type="http://schemas.openxmlformats.org/officeDocument/2006/relationships/image" Target="../media/image11.png"/><Relationship Id="rId5" Type="http://schemas.openxmlformats.org/officeDocument/2006/relationships/hyperlink" Target="https://misa.com.ar/division-andamios/" TargetMode="External"/><Relationship Id="rId10" Type="http://schemas.openxmlformats.org/officeDocument/2006/relationships/image" Target="../media/image10.png"/><Relationship Id="rId4" Type="http://schemas.openxmlformats.org/officeDocument/2006/relationships/hyperlink" Target="mailto:ingenier&#237;a@misa.com.ar" TargetMode="External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2.png"/><Relationship Id="rId7" Type="http://schemas.openxmlformats.org/officeDocument/2006/relationships/image" Target="../media/image1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3.png"/><Relationship Id="rId5" Type="http://schemas.openxmlformats.org/officeDocument/2006/relationships/hyperlink" Target="https://misa.com.ar/division-andamios/" TargetMode="External"/><Relationship Id="rId10" Type="http://schemas.openxmlformats.org/officeDocument/2006/relationships/image" Target="../media/image15.png"/><Relationship Id="rId4" Type="http://schemas.openxmlformats.org/officeDocument/2006/relationships/hyperlink" Target="mailto:ingenier&#237;a@misa.com.ar" TargetMode="External"/><Relationship Id="rId9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8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ángulo 28">
            <a:extLst>
              <a:ext uri="{FF2B5EF4-FFF2-40B4-BE49-F238E27FC236}">
                <a16:creationId xmlns:a16="http://schemas.microsoft.com/office/drawing/2014/main" id="{85953549-39CA-70F0-486A-74FD8A263466}"/>
              </a:ext>
            </a:extLst>
          </p:cNvPr>
          <p:cNvSpPr/>
          <p:nvPr/>
        </p:nvSpPr>
        <p:spPr>
          <a:xfrm>
            <a:off x="5151359" y="1616960"/>
            <a:ext cx="1115501" cy="6221120"/>
          </a:xfrm>
          <a:prstGeom prst="rect">
            <a:avLst/>
          </a:prstGeom>
          <a:solidFill>
            <a:srgbClr val="FFFFFF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pic>
        <p:nvPicPr>
          <p:cNvPr id="20" name="Imagen 19">
            <a:extLst>
              <a:ext uri="{FF2B5EF4-FFF2-40B4-BE49-F238E27FC236}">
                <a16:creationId xmlns:a16="http://schemas.microsoft.com/office/drawing/2014/main" id="{1B328479-D39C-96F5-2D21-322C426421D7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23"/>
          <a:stretch>
            <a:fillRect/>
          </a:stretch>
        </p:blipFill>
        <p:spPr>
          <a:xfrm>
            <a:off x="0" y="9139"/>
            <a:ext cx="2961421" cy="875085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6E9DC121-538B-4EB1-D028-0528B56D9CB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2014" y="438040"/>
            <a:ext cx="1946410" cy="446899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DB4EF59F-2AC5-97E8-9974-12B17C7AFF4F}"/>
              </a:ext>
            </a:extLst>
          </p:cNvPr>
          <p:cNvSpPr txBox="1"/>
          <p:nvPr/>
        </p:nvSpPr>
        <p:spPr>
          <a:xfrm>
            <a:off x="3714070" y="-20825"/>
            <a:ext cx="3143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00" dirty="0">
                <a:solidFill>
                  <a:srgbClr val="3333CC"/>
                </a:solidFill>
              </a:rPr>
              <a:t>ASIM – MISA DIVISION ANDAMIOS</a:t>
            </a:r>
          </a:p>
          <a:p>
            <a:r>
              <a:rPr lang="es-AR" sz="900" dirty="0">
                <a:solidFill>
                  <a:srgbClr val="3333CC"/>
                </a:solidFill>
              </a:rPr>
              <a:t>Contacto: </a:t>
            </a:r>
            <a:r>
              <a:rPr lang="es-AR" sz="900" dirty="0">
                <a:solidFill>
                  <a:srgbClr val="3333CC"/>
                </a:solidFill>
                <a:hlinkClick r:id="rId4"/>
              </a:rPr>
              <a:t>ingeniería@misa.com.ar</a:t>
            </a:r>
            <a:endParaRPr lang="es-AR" sz="900" dirty="0">
              <a:solidFill>
                <a:srgbClr val="3333CC"/>
              </a:solidFill>
            </a:endParaRPr>
          </a:p>
          <a:p>
            <a:r>
              <a:rPr lang="es-AR" sz="900" dirty="0">
                <a:solidFill>
                  <a:srgbClr val="3333CC"/>
                </a:solidFill>
              </a:rPr>
              <a:t>+54 9 336 423 0172 - </a:t>
            </a:r>
            <a:r>
              <a:rPr lang="en-US" sz="900" dirty="0">
                <a:solidFill>
                  <a:srgbClr val="3333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https://misa.com.ar/division-andamios/</a:t>
            </a:r>
            <a:endParaRPr lang="es-AR" sz="900" dirty="0">
              <a:solidFill>
                <a:srgbClr val="3333CC"/>
              </a:solidFill>
            </a:endParaRPr>
          </a:p>
          <a:p>
            <a:endParaRPr lang="es-AR" sz="900" dirty="0">
              <a:solidFill>
                <a:srgbClr val="3333CC"/>
              </a:solidFill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A42DC61A-E0A5-2106-9677-6200C4AAC04D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881" y="303620"/>
            <a:ext cx="140493" cy="13684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704338A5-3EFD-609D-5872-6D33D75D7870}"/>
              </a:ext>
            </a:extLst>
          </p:cNvPr>
          <p:cNvSpPr txBox="1"/>
          <p:nvPr/>
        </p:nvSpPr>
        <p:spPr>
          <a:xfrm>
            <a:off x="0" y="967369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i="1" dirty="0">
                <a:solidFill>
                  <a:srgbClr val="3333CC"/>
                </a:solidFill>
              </a:rPr>
              <a:t>Fabricado bajo normas ISO 9001 – 2015 – Ensayados bajo Norma IRAM 3691</a:t>
            </a:r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0534F2EF-51F4-C6B0-6B8C-347F58B58C2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16942" r="50547"/>
          <a:stretch/>
        </p:blipFill>
        <p:spPr>
          <a:xfrm>
            <a:off x="342900" y="1616961"/>
            <a:ext cx="2050261" cy="6223455"/>
          </a:xfrm>
          <a:prstGeom prst="rect">
            <a:avLst/>
          </a:prstGeom>
        </p:spPr>
      </p:pic>
      <p:pic>
        <p:nvPicPr>
          <p:cNvPr id="4" name="Imagen 3">
            <a:extLst>
              <a:ext uri="{FF2B5EF4-FFF2-40B4-BE49-F238E27FC236}">
                <a16:creationId xmlns:a16="http://schemas.microsoft.com/office/drawing/2014/main" id="{C3CD7220-01AE-6DE6-BBC5-3E701BD1AFF3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61536" r="20981"/>
          <a:stretch/>
        </p:blipFill>
        <p:spPr>
          <a:xfrm>
            <a:off x="2278861" y="1616960"/>
            <a:ext cx="1102513" cy="6223455"/>
          </a:xfrm>
          <a:prstGeom prst="rect">
            <a:avLst/>
          </a:prstGeom>
        </p:spPr>
      </p:pic>
      <p:pic>
        <p:nvPicPr>
          <p:cNvPr id="6" name="Imagen 5">
            <a:extLst>
              <a:ext uri="{FF2B5EF4-FFF2-40B4-BE49-F238E27FC236}">
                <a16:creationId xmlns:a16="http://schemas.microsoft.com/office/drawing/2014/main" id="{61C6445F-2178-A2ED-EF04-0E568BF05FAB}"/>
              </a:ext>
            </a:extLst>
          </p:cNvPr>
          <p:cNvPicPr>
            <a:picLocks noChangeAspect="1"/>
          </p:cNvPicPr>
          <p:nvPr/>
        </p:nvPicPr>
        <p:blipFill rotWithShape="1">
          <a:blip r:embed="rId8"/>
          <a:srcRect t="28589"/>
          <a:stretch/>
        </p:blipFill>
        <p:spPr>
          <a:xfrm rot="16200000">
            <a:off x="1373716" y="4062772"/>
            <a:ext cx="6223456" cy="1331829"/>
          </a:xfrm>
          <a:prstGeom prst="rect">
            <a:avLst/>
          </a:prstGeom>
        </p:spPr>
      </p:pic>
      <p:cxnSp>
        <p:nvCxnSpPr>
          <p:cNvPr id="8" name="Conector recto de flecha 7">
            <a:extLst>
              <a:ext uri="{FF2B5EF4-FFF2-40B4-BE49-F238E27FC236}">
                <a16:creationId xmlns:a16="http://schemas.microsoft.com/office/drawing/2014/main" id="{99D09677-74DB-9E7F-DBE7-A9989846D0E6}"/>
              </a:ext>
            </a:extLst>
          </p:cNvPr>
          <p:cNvCxnSpPr>
            <a:cxnSpLocks/>
          </p:cNvCxnSpPr>
          <p:nvPr/>
        </p:nvCxnSpPr>
        <p:spPr>
          <a:xfrm>
            <a:off x="3714070" y="2032008"/>
            <a:ext cx="0" cy="529590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uadroTexto 8">
            <a:extLst>
              <a:ext uri="{FF2B5EF4-FFF2-40B4-BE49-F238E27FC236}">
                <a16:creationId xmlns:a16="http://schemas.microsoft.com/office/drawing/2014/main" id="{6291040B-F348-8699-3104-507C64F8F9D0}"/>
              </a:ext>
            </a:extLst>
          </p:cNvPr>
          <p:cNvSpPr txBox="1"/>
          <p:nvPr/>
        </p:nvSpPr>
        <p:spPr>
          <a:xfrm rot="16200000">
            <a:off x="2222870" y="4436406"/>
            <a:ext cx="2658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LARGO EFECTIVO (CENTRO A CENTRO)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8D6CD4E7-A85B-8E09-D6DB-1830B6DB13DC}"/>
              </a:ext>
            </a:extLst>
          </p:cNvPr>
          <p:cNvCxnSpPr>
            <a:cxnSpLocks/>
          </p:cNvCxnSpPr>
          <p:nvPr/>
        </p:nvCxnSpPr>
        <p:spPr>
          <a:xfrm>
            <a:off x="342900" y="1876394"/>
            <a:ext cx="0" cy="5870614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CuadroTexto 25">
            <a:extLst>
              <a:ext uri="{FF2B5EF4-FFF2-40B4-BE49-F238E27FC236}">
                <a16:creationId xmlns:a16="http://schemas.microsoft.com/office/drawing/2014/main" id="{91C5C46B-6650-92AC-CF93-334C2F981EF7}"/>
              </a:ext>
            </a:extLst>
          </p:cNvPr>
          <p:cNvSpPr txBox="1"/>
          <p:nvPr/>
        </p:nvSpPr>
        <p:spPr>
          <a:xfrm rot="16200000">
            <a:off x="-1148300" y="4280792"/>
            <a:ext cx="265848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LARGO EFECTIVO</a:t>
            </a:r>
          </a:p>
        </p:txBody>
      </p:sp>
      <p:pic>
        <p:nvPicPr>
          <p:cNvPr id="28" name="Imagen 27">
            <a:extLst>
              <a:ext uri="{FF2B5EF4-FFF2-40B4-BE49-F238E27FC236}">
                <a16:creationId xmlns:a16="http://schemas.microsoft.com/office/drawing/2014/main" id="{21165FD1-5CC9-0C59-04BB-D854BF8E9BEA}"/>
              </a:ext>
            </a:extLst>
          </p:cNvPr>
          <p:cNvPicPr>
            <a:picLocks noChangeAspect="1"/>
          </p:cNvPicPr>
          <p:nvPr/>
        </p:nvPicPr>
        <p:blipFill rotWithShape="1">
          <a:blip r:embed="rId9"/>
          <a:srcRect t="28312"/>
          <a:stretch/>
        </p:blipFill>
        <p:spPr>
          <a:xfrm rot="16200000">
            <a:off x="2772882" y="4072542"/>
            <a:ext cx="5867401" cy="1132279"/>
          </a:xfrm>
          <a:prstGeom prst="rect">
            <a:avLst/>
          </a:prstGeom>
        </p:spPr>
      </p:pic>
      <p:graphicFrame>
        <p:nvGraphicFramePr>
          <p:cNvPr id="31" name="Tabla 30">
            <a:extLst>
              <a:ext uri="{FF2B5EF4-FFF2-40B4-BE49-F238E27FC236}">
                <a16:creationId xmlns:a16="http://schemas.microsoft.com/office/drawing/2014/main" id="{1FD86134-09C1-796E-6B50-5A299AF451A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942500"/>
              </p:ext>
            </p:extLst>
          </p:nvPr>
        </p:nvGraphicFramePr>
        <p:xfrm>
          <a:off x="342900" y="7910809"/>
          <a:ext cx="5915025" cy="1774824"/>
        </p:xfrm>
        <a:graphic>
          <a:graphicData uri="http://schemas.openxmlformats.org/drawingml/2006/table">
            <a:tbl>
              <a:tblPr/>
              <a:tblGrid>
                <a:gridCol w="745591">
                  <a:extLst>
                    <a:ext uri="{9D8B030D-6E8A-4147-A177-3AD203B41FA5}">
                      <a16:colId xmlns:a16="http://schemas.microsoft.com/office/drawing/2014/main" val="4251271828"/>
                    </a:ext>
                  </a:extLst>
                </a:gridCol>
                <a:gridCol w="4249871">
                  <a:extLst>
                    <a:ext uri="{9D8B030D-6E8A-4147-A177-3AD203B41FA5}">
                      <a16:colId xmlns:a16="http://schemas.microsoft.com/office/drawing/2014/main" val="2905508260"/>
                    </a:ext>
                  </a:extLst>
                </a:gridCol>
                <a:gridCol w="919563">
                  <a:extLst>
                    <a:ext uri="{9D8B030D-6E8A-4147-A177-3AD203B41FA5}">
                      <a16:colId xmlns:a16="http://schemas.microsoft.com/office/drawing/2014/main" val="3014602748"/>
                    </a:ext>
                  </a:extLst>
                </a:gridCol>
              </a:tblGrid>
              <a:tr h="279597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900" b="1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Codigo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900" b="1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Descripcion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900" b="1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Peso unit (Kg)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572983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M-2010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Travesaño Horizontal TH-L=730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48063342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M-2020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Travesaño Horizontal TH-L=1050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671595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M-2040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Travesaño Horizontal TH-L=1570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7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62655510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M-2060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Travesaño Horizontal TH L=2490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10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89664995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M-2070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Travesaño Horizontal THR-L=2490 - Viga Puente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23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20874629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M-3010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Parante Vertical 3060 CE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16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5478185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M-3020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Parante Vertical 2040 CE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11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61942360"/>
                  </a:ext>
                </a:extLst>
              </a:tr>
              <a:tr h="186398"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M-3030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Parante Vertical PV-1020 SE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>
                        <a:buNone/>
                      </a:pPr>
                      <a:r>
                        <a:rPr lang="es-AR" sz="1100" b="0" i="0" u="none" strike="noStrike" dirty="0">
                          <a:solidFill>
                            <a:srgbClr val="375F90"/>
                          </a:solidFill>
                          <a:effectLst/>
                          <a:latin typeface="Verdana" panose="020B0604030504040204" pitchFamily="34" charset="0"/>
                        </a:rPr>
                        <a:t>5</a:t>
                      </a:r>
                    </a:p>
                  </a:txBody>
                  <a:tcPr marL="9320" marR="9320" marT="932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14581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4840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4FF039-ADED-D8CE-035F-0511A3CCB8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>
            <a:extLst>
              <a:ext uri="{FF2B5EF4-FFF2-40B4-BE49-F238E27FC236}">
                <a16:creationId xmlns:a16="http://schemas.microsoft.com/office/drawing/2014/main" id="{AAABDE5C-FFA7-633F-07CB-9A305336FD5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23"/>
          <a:stretch>
            <a:fillRect/>
          </a:stretch>
        </p:blipFill>
        <p:spPr>
          <a:xfrm>
            <a:off x="0" y="9139"/>
            <a:ext cx="2961421" cy="875085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367DD416-463D-9562-7D14-1A49B83C3A5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2014" y="438040"/>
            <a:ext cx="1946410" cy="446899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8BA751EC-DB1B-DE5B-B75B-00C918C8285D}"/>
              </a:ext>
            </a:extLst>
          </p:cNvPr>
          <p:cNvSpPr txBox="1"/>
          <p:nvPr/>
        </p:nvSpPr>
        <p:spPr>
          <a:xfrm>
            <a:off x="3714070" y="-20825"/>
            <a:ext cx="3143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00" dirty="0">
                <a:solidFill>
                  <a:srgbClr val="3333CC"/>
                </a:solidFill>
              </a:rPr>
              <a:t>ASIM – MISA DIVISION ANDAMIOS</a:t>
            </a:r>
          </a:p>
          <a:p>
            <a:r>
              <a:rPr lang="es-AR" sz="900" dirty="0">
                <a:solidFill>
                  <a:srgbClr val="3333CC"/>
                </a:solidFill>
              </a:rPr>
              <a:t>Contacto: Ing. Ivan Lestarpe - </a:t>
            </a:r>
            <a:r>
              <a:rPr lang="es-AR" sz="900" dirty="0">
                <a:solidFill>
                  <a:srgbClr val="3333CC"/>
                </a:solidFill>
                <a:hlinkClick r:id="rId4"/>
              </a:rPr>
              <a:t>ingeniería@misa.com.ar</a:t>
            </a:r>
            <a:endParaRPr lang="es-AR" sz="900" dirty="0">
              <a:solidFill>
                <a:srgbClr val="3333CC"/>
              </a:solidFill>
            </a:endParaRPr>
          </a:p>
          <a:p>
            <a:r>
              <a:rPr lang="es-AR" sz="900" dirty="0">
                <a:solidFill>
                  <a:srgbClr val="3333CC"/>
                </a:solidFill>
              </a:rPr>
              <a:t>+54 9 336 423 0172 - </a:t>
            </a:r>
            <a:r>
              <a:rPr lang="en-US" sz="900" dirty="0">
                <a:solidFill>
                  <a:srgbClr val="3333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https://misa.com.ar/division-andamios/</a:t>
            </a:r>
            <a:endParaRPr lang="es-AR" sz="900" dirty="0">
              <a:solidFill>
                <a:srgbClr val="3333CC"/>
              </a:solidFill>
            </a:endParaRPr>
          </a:p>
          <a:p>
            <a:endParaRPr lang="es-AR" sz="900" dirty="0">
              <a:solidFill>
                <a:srgbClr val="3333CC"/>
              </a:solidFill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175FA8B4-455C-388F-1F88-3A005DA10B4C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881" y="303620"/>
            <a:ext cx="140493" cy="13684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2B990CC3-19E8-3510-1DF5-CCEF00F5A54F}"/>
              </a:ext>
            </a:extLst>
          </p:cNvPr>
          <p:cNvSpPr txBox="1"/>
          <p:nvPr/>
        </p:nvSpPr>
        <p:spPr>
          <a:xfrm>
            <a:off x="0" y="967369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i="1" dirty="0">
                <a:solidFill>
                  <a:srgbClr val="3333CC"/>
                </a:solidFill>
              </a:rPr>
              <a:t>Fabricado bajo normas ISO 9001 – 2015 – Ensayados bajo Norma IRAM 3691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067003F-0A0D-F476-7CE0-27A04C394DB8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t="11316" r="61678"/>
          <a:stretch>
            <a:fillRect/>
          </a:stretch>
        </p:blipFill>
        <p:spPr>
          <a:xfrm>
            <a:off x="28144" y="1693902"/>
            <a:ext cx="1234599" cy="2336355"/>
          </a:xfrm>
          <a:prstGeom prst="rect">
            <a:avLst/>
          </a:prstGeom>
        </p:spPr>
      </p:pic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7EC0CE4F-F12F-E368-CB6D-A44909AD5DE7}"/>
              </a:ext>
            </a:extLst>
          </p:cNvPr>
          <p:cNvCxnSpPr>
            <a:cxnSpLocks/>
          </p:cNvCxnSpPr>
          <p:nvPr/>
        </p:nvCxnSpPr>
        <p:spPr>
          <a:xfrm>
            <a:off x="363334" y="1671892"/>
            <a:ext cx="1744139" cy="0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CuadroTexto 9">
            <a:extLst>
              <a:ext uri="{FF2B5EF4-FFF2-40B4-BE49-F238E27FC236}">
                <a16:creationId xmlns:a16="http://schemas.microsoft.com/office/drawing/2014/main" id="{E251E35B-00D1-099F-124E-0158666BFC70}"/>
              </a:ext>
            </a:extLst>
          </p:cNvPr>
          <p:cNvSpPr txBox="1"/>
          <p:nvPr/>
        </p:nvSpPr>
        <p:spPr>
          <a:xfrm>
            <a:off x="604747" y="1424998"/>
            <a:ext cx="182524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L1 (CENTRO A CENTRO)</a:t>
            </a:r>
          </a:p>
        </p:txBody>
      </p:sp>
      <p:cxnSp>
        <p:nvCxnSpPr>
          <p:cNvPr id="11" name="Conector recto de flecha 10">
            <a:extLst>
              <a:ext uri="{FF2B5EF4-FFF2-40B4-BE49-F238E27FC236}">
                <a16:creationId xmlns:a16="http://schemas.microsoft.com/office/drawing/2014/main" id="{30546C57-6CD7-0798-0255-A11BAE52FA52}"/>
              </a:ext>
            </a:extLst>
          </p:cNvPr>
          <p:cNvCxnSpPr>
            <a:cxnSpLocks/>
          </p:cNvCxnSpPr>
          <p:nvPr/>
        </p:nvCxnSpPr>
        <p:spPr>
          <a:xfrm flipV="1">
            <a:off x="2456115" y="2046374"/>
            <a:ext cx="0" cy="1663477"/>
          </a:xfrm>
          <a:prstGeom prst="straightConnector1">
            <a:avLst/>
          </a:prstGeom>
          <a:ln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CuadroTexto 11">
            <a:extLst>
              <a:ext uri="{FF2B5EF4-FFF2-40B4-BE49-F238E27FC236}">
                <a16:creationId xmlns:a16="http://schemas.microsoft.com/office/drawing/2014/main" id="{847AEE2E-E4D1-D8AF-BDA0-6CA358B0C294}"/>
              </a:ext>
            </a:extLst>
          </p:cNvPr>
          <p:cNvSpPr txBox="1"/>
          <p:nvPr/>
        </p:nvSpPr>
        <p:spPr>
          <a:xfrm rot="16200000">
            <a:off x="1656028" y="2502533"/>
            <a:ext cx="190885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000" dirty="0"/>
              <a:t>L2 (CENTRO A CENTRO)</a:t>
            </a:r>
          </a:p>
        </p:txBody>
      </p:sp>
      <p:pic>
        <p:nvPicPr>
          <p:cNvPr id="15" name="Imagen 14">
            <a:extLst>
              <a:ext uri="{FF2B5EF4-FFF2-40B4-BE49-F238E27FC236}">
                <a16:creationId xmlns:a16="http://schemas.microsoft.com/office/drawing/2014/main" id="{5C28D150-905C-0F4C-DF77-B77A2164619C}"/>
              </a:ext>
            </a:extLst>
          </p:cNvPr>
          <p:cNvPicPr>
            <a:picLocks noChangeAspect="1"/>
          </p:cNvPicPr>
          <p:nvPr/>
        </p:nvPicPr>
        <p:blipFill rotWithShape="1">
          <a:blip r:embed="rId7"/>
          <a:srcRect l="55117" t="11316" r="9082"/>
          <a:stretch>
            <a:fillRect/>
          </a:stretch>
        </p:blipFill>
        <p:spPr>
          <a:xfrm>
            <a:off x="1276622" y="1693902"/>
            <a:ext cx="1153366" cy="2336355"/>
          </a:xfrm>
          <a:prstGeom prst="rect">
            <a:avLst/>
          </a:prstGeom>
        </p:spPr>
      </p:pic>
      <p:pic>
        <p:nvPicPr>
          <p:cNvPr id="19" name="Imagen 18">
            <a:extLst>
              <a:ext uri="{FF2B5EF4-FFF2-40B4-BE49-F238E27FC236}">
                <a16:creationId xmlns:a16="http://schemas.microsoft.com/office/drawing/2014/main" id="{2EA4E1FE-73E5-E838-BA58-5C6D62212154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908250" y="2248857"/>
            <a:ext cx="3879602" cy="1018801"/>
          </a:xfrm>
          <a:prstGeom prst="rect">
            <a:avLst/>
          </a:prstGeom>
        </p:spPr>
      </p:pic>
      <p:pic>
        <p:nvPicPr>
          <p:cNvPr id="34" name="Imagen 33">
            <a:extLst>
              <a:ext uri="{FF2B5EF4-FFF2-40B4-BE49-F238E27FC236}">
                <a16:creationId xmlns:a16="http://schemas.microsoft.com/office/drawing/2014/main" id="{6A04FD02-9513-9BF8-878A-229BC2750D2E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9022" y="5694063"/>
            <a:ext cx="3000407" cy="1695326"/>
          </a:xfrm>
          <a:prstGeom prst="rect">
            <a:avLst/>
          </a:prstGeom>
        </p:spPr>
      </p:pic>
      <p:pic>
        <p:nvPicPr>
          <p:cNvPr id="38" name="Imagen 37">
            <a:extLst>
              <a:ext uri="{FF2B5EF4-FFF2-40B4-BE49-F238E27FC236}">
                <a16:creationId xmlns:a16="http://schemas.microsoft.com/office/drawing/2014/main" id="{DBC8B479-C77F-130E-23BC-5EDA9702A13D}"/>
              </a:ext>
            </a:extLst>
          </p:cNvPr>
          <p:cNvPicPr>
            <a:picLocks noChangeAspect="1"/>
          </p:cNvPicPr>
          <p:nvPr/>
        </p:nvPicPr>
        <p:blipFill>
          <a:blip r:embed="rId10"/>
          <a:srcRect t="13668"/>
          <a:stretch>
            <a:fillRect/>
          </a:stretch>
        </p:blipFill>
        <p:spPr>
          <a:xfrm>
            <a:off x="99548" y="4034130"/>
            <a:ext cx="6658904" cy="1858698"/>
          </a:xfrm>
          <a:prstGeom prst="rect">
            <a:avLst/>
          </a:prstGeom>
        </p:spPr>
      </p:pic>
      <p:pic>
        <p:nvPicPr>
          <p:cNvPr id="41" name="Imagen 40">
            <a:extLst>
              <a:ext uri="{FF2B5EF4-FFF2-40B4-BE49-F238E27FC236}">
                <a16:creationId xmlns:a16="http://schemas.microsoft.com/office/drawing/2014/main" id="{C51758E9-2FA3-F093-601D-9BBCEC4A033A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7265569"/>
            <a:ext cx="6829856" cy="2684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2589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2D85F5-9AE8-B93B-EE93-3822DF57BFA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Imagen 19">
            <a:extLst>
              <a:ext uri="{FF2B5EF4-FFF2-40B4-BE49-F238E27FC236}">
                <a16:creationId xmlns:a16="http://schemas.microsoft.com/office/drawing/2014/main" id="{8C65E392-4D5C-7F8B-F090-F7F3B6D337A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423"/>
          <a:stretch>
            <a:fillRect/>
          </a:stretch>
        </p:blipFill>
        <p:spPr>
          <a:xfrm>
            <a:off x="0" y="9139"/>
            <a:ext cx="2961421" cy="875085"/>
          </a:xfrm>
          <a:prstGeom prst="rect">
            <a:avLst/>
          </a:prstGeom>
        </p:spPr>
      </p:pic>
      <p:pic>
        <p:nvPicPr>
          <p:cNvPr id="22" name="Imagen 21">
            <a:extLst>
              <a:ext uri="{FF2B5EF4-FFF2-40B4-BE49-F238E27FC236}">
                <a16:creationId xmlns:a16="http://schemas.microsoft.com/office/drawing/2014/main" id="{6780CD4C-4225-FC09-3AF5-699F4F22D09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42014" y="438040"/>
            <a:ext cx="1946410" cy="446899"/>
          </a:xfrm>
          <a:prstGeom prst="rect">
            <a:avLst/>
          </a:prstGeom>
        </p:spPr>
      </p:pic>
      <p:sp>
        <p:nvSpPr>
          <p:cNvPr id="23" name="CuadroTexto 22">
            <a:extLst>
              <a:ext uri="{FF2B5EF4-FFF2-40B4-BE49-F238E27FC236}">
                <a16:creationId xmlns:a16="http://schemas.microsoft.com/office/drawing/2014/main" id="{8C402204-E921-74DE-4BB6-E3FA58435156}"/>
              </a:ext>
            </a:extLst>
          </p:cNvPr>
          <p:cNvSpPr txBox="1"/>
          <p:nvPr/>
        </p:nvSpPr>
        <p:spPr>
          <a:xfrm>
            <a:off x="3714070" y="-20825"/>
            <a:ext cx="314393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sz="900" dirty="0">
                <a:solidFill>
                  <a:srgbClr val="3333CC"/>
                </a:solidFill>
              </a:rPr>
              <a:t>ASIM – MISA DIVISION ANDAMIOS</a:t>
            </a:r>
          </a:p>
          <a:p>
            <a:r>
              <a:rPr lang="es-AR" sz="900" dirty="0">
                <a:solidFill>
                  <a:srgbClr val="3333CC"/>
                </a:solidFill>
              </a:rPr>
              <a:t>Contacto: - </a:t>
            </a:r>
            <a:r>
              <a:rPr lang="es-AR" sz="900" dirty="0">
                <a:solidFill>
                  <a:srgbClr val="3333CC"/>
                </a:solidFill>
                <a:hlinkClick r:id="rId4"/>
              </a:rPr>
              <a:t>ingeniería@misa.com.ar</a:t>
            </a:r>
            <a:endParaRPr lang="es-AR" sz="900" dirty="0">
              <a:solidFill>
                <a:srgbClr val="3333CC"/>
              </a:solidFill>
            </a:endParaRPr>
          </a:p>
          <a:p>
            <a:r>
              <a:rPr lang="es-AR" sz="900" dirty="0">
                <a:solidFill>
                  <a:srgbClr val="3333CC"/>
                </a:solidFill>
              </a:rPr>
              <a:t>+54 9 336 423 0172 - </a:t>
            </a:r>
            <a:r>
              <a:rPr lang="en-US" sz="900" dirty="0">
                <a:solidFill>
                  <a:srgbClr val="3333CC"/>
                </a:solidFill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https://misa.com.ar/division-andamios/</a:t>
            </a:r>
            <a:endParaRPr lang="es-AR" sz="900" dirty="0">
              <a:solidFill>
                <a:srgbClr val="3333CC"/>
              </a:solidFill>
            </a:endParaRPr>
          </a:p>
          <a:p>
            <a:endParaRPr lang="es-AR" sz="900" dirty="0">
              <a:solidFill>
                <a:srgbClr val="3333CC"/>
              </a:solidFill>
            </a:endParaRPr>
          </a:p>
        </p:txBody>
      </p:sp>
      <p:pic>
        <p:nvPicPr>
          <p:cNvPr id="25" name="Imagen 24">
            <a:extLst>
              <a:ext uri="{FF2B5EF4-FFF2-40B4-BE49-F238E27FC236}">
                <a16:creationId xmlns:a16="http://schemas.microsoft.com/office/drawing/2014/main" id="{946052B6-DC35-32AC-74CE-908CDB70D3C7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21881" y="303620"/>
            <a:ext cx="140493" cy="136844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365687FE-055E-6409-7A44-9DDB22586784}"/>
              </a:ext>
            </a:extLst>
          </p:cNvPr>
          <p:cNvSpPr txBox="1"/>
          <p:nvPr/>
        </p:nvSpPr>
        <p:spPr>
          <a:xfrm>
            <a:off x="0" y="967369"/>
            <a:ext cx="68580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600" i="1" dirty="0">
                <a:solidFill>
                  <a:srgbClr val="3333CC"/>
                </a:solidFill>
              </a:rPr>
              <a:t>Fabricado bajo normas ISO 9001 – 2015 – Ensayados bajo Norma IRAM 3691</a:t>
            </a:r>
          </a:p>
        </p:txBody>
      </p:sp>
      <p:pic>
        <p:nvPicPr>
          <p:cNvPr id="4" name="Imagen 3">
            <a:extLst>
              <a:ext uri="{FF2B5EF4-FFF2-40B4-BE49-F238E27FC236}">
                <a16:creationId xmlns:a16="http://schemas.microsoft.com/office/drawing/2014/main" id="{E5927200-D136-BB4A-C7FE-799D088604C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07863" y="1542811"/>
            <a:ext cx="5486536" cy="2712305"/>
          </a:xfrm>
          <a:prstGeom prst="rect">
            <a:avLst/>
          </a:prstGeom>
        </p:spPr>
      </p:pic>
      <p:pic>
        <p:nvPicPr>
          <p:cNvPr id="8" name="Imagen 7">
            <a:extLst>
              <a:ext uri="{FF2B5EF4-FFF2-40B4-BE49-F238E27FC236}">
                <a16:creationId xmlns:a16="http://schemas.microsoft.com/office/drawing/2014/main" id="{0B4DBDC3-9F58-1879-61EC-0C97A51A7205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427327" y="4377090"/>
            <a:ext cx="5486536" cy="2262665"/>
          </a:xfrm>
          <a:prstGeom prst="rect">
            <a:avLst/>
          </a:prstGeom>
        </p:spPr>
      </p:pic>
      <p:pic>
        <p:nvPicPr>
          <p:cNvPr id="28" name="Imagen 27">
            <a:extLst>
              <a:ext uri="{FF2B5EF4-FFF2-40B4-BE49-F238E27FC236}">
                <a16:creationId xmlns:a16="http://schemas.microsoft.com/office/drawing/2014/main" id="{4D50D77B-C51A-C1C9-888C-12894BBBF59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6761730"/>
            <a:ext cx="6858000" cy="1588459"/>
          </a:xfrm>
          <a:prstGeom prst="rect">
            <a:avLst/>
          </a:prstGeom>
        </p:spPr>
      </p:pic>
      <p:pic>
        <p:nvPicPr>
          <p:cNvPr id="30" name="Imagen 29">
            <a:extLst>
              <a:ext uri="{FF2B5EF4-FFF2-40B4-BE49-F238E27FC236}">
                <a16:creationId xmlns:a16="http://schemas.microsoft.com/office/drawing/2014/main" id="{E3806BBD-16E2-6337-BF21-56B3756E38CD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45008" y="8284262"/>
            <a:ext cx="5561097" cy="1565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11758512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100</TotalTime>
  <Words>223</Words>
  <Application>Microsoft Office PowerPoint</Application>
  <PresentationFormat>A4 (210 x 297 mm)</PresentationFormat>
  <Paragraphs>43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Verdana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Ivan Lestarpe</dc:creator>
  <cp:lastModifiedBy>malaca malacalza</cp:lastModifiedBy>
  <cp:revision>10</cp:revision>
  <dcterms:created xsi:type="dcterms:W3CDTF">2025-07-07T18:07:35Z</dcterms:created>
  <dcterms:modified xsi:type="dcterms:W3CDTF">2026-05-08T22:43:32Z</dcterms:modified>
</cp:coreProperties>
</file>